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66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94660"/>
  </p:normalViewPr>
  <p:slideViewPr>
    <p:cSldViewPr snapToGrid="0">
      <p:cViewPr varScale="1">
        <p:scale>
          <a:sx n="190" d="100"/>
          <a:sy n="190" d="100"/>
        </p:scale>
        <p:origin x="3269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FC7E7-28A5-440D-BFD9-30D57379D1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64469-D63A-4BF5-AA1A-D2A413942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5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2B3C-FF5B-9EA5-2EBE-E45AB3164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49E87-F9C4-15D8-32A9-40401DF94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1925C-F7FC-EBBA-67E3-437BE5F2A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2902-014B-B475-16CA-A9D6CA66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9C34B-E9B9-A87A-63A1-D74DFD21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1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ECA6-6630-7855-341C-4215143E1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B781C-1A9D-56E5-BBDD-53C4A1E18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49B5C-E808-346E-625F-1C3CE038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A702E-F585-2F14-9F37-CFB0B312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6E80C-5951-D53B-A040-794BEF60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02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7CD9E9-2023-7B2B-5A2C-B7E2D6E35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6B3FF-FC35-74CA-9E5C-972530920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62FDF-946B-927A-95E8-10CE8CA4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19CFA-C033-CC53-D570-509C929B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F8DB2-7F36-6E8D-5831-0DD8E026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7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A47B-850A-92C7-C401-33FDFA8D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573F2-2BC0-F731-6E1D-FE38135C3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7B002-A20B-3092-FE79-B9AD0D03D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3F6A2-C88D-A1CD-8321-D1E261262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0162-D6C4-737B-F484-5702229A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4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D10F-37CF-A6F1-D153-ABDC62C0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175B5-BF21-8BD7-498F-037409CCE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B4778-D56E-D943-0F18-B7689B6D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2CDE-5932-BCF7-AA55-CB3A8783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3CD9-5183-CE66-56F4-AF8DDCF8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FA1F8-52D7-E375-9687-CF12491E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21A87-D9F7-A1A5-0AF1-36A7BBF75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F8205-747B-CCF8-6CC5-F451906AE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EC74D-5303-E4A8-021D-1E0DF593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587F4-37DE-4875-7CE8-7366EE9D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A73CC-A477-6889-82B6-C8A94B1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70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DD89-F175-15F2-EFA3-004D6459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510D0-9D67-1510-4909-E87A4E05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275C7-FB21-2F5C-BD9D-1A3237C9D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1FFC0-8648-26ED-B88C-5F8F4CAC1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47E1F-A11A-E564-CA38-3408D1A123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ED6E8-A8FF-95B9-24AC-A01F1F5E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BD7F1E-597C-2511-1978-B6187E2D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5C5C8-4A60-46D1-D1D3-0E7C829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6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68C2-4E8E-DF4B-EB1B-57AFA06F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5E937F-27EC-99DC-956A-4013E561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A1B3A-37D1-4AC1-A896-C47929D3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3C4B5-C147-59E5-3C2F-7DA4118B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CA5AF-72BC-C6C7-AFED-76E1E7A8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936C5-A584-CB0E-E9A0-DE5268BF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12CD-2472-F1B5-18FC-B6474832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A8CF-B942-F4F1-06AC-3EE9B0FCB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8F01-FDB5-3697-C796-E0D5E7B5C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0F7B7-763E-CF13-6AF1-E93257E07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68695-C103-341E-E7E7-111EB7B49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3919F-BB71-F11B-9E75-157EA056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BADC9-E16A-B540-DE60-3EE661A4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7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EEFA-2363-342D-52C6-CF1D4B2A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29989-4637-2CD3-3BCB-7EBEACC765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5D2DC-78B1-42C1-5B25-E9FB7A239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4131B-27FB-E30F-8D8F-233145BB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34802-511E-1874-21C3-C241BCEDB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676FF-96E8-9E34-6987-20E4B781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0D47D4-B48B-6744-B8A5-6DEC59AC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33D71-D704-D5D8-B51C-597DBEB32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6A05E-421A-7054-AA49-DC7B1FB2A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1C6243-1B4E-44E7-8A56-BB242D188473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E5FDB-1C09-A824-E700-87CD02E1B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8659F-6029-2C6F-C339-6BF5D318D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01A38-B39E-4AD5-90D8-E9F0127CE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8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splash@192.168.3.2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5424-0CAA-6BED-5A34-FCF246CDF5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Splash Pad Controller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C314B-2165-CC45-EDF1-98B28DD49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 13, 2024</a:t>
            </a:r>
          </a:p>
        </p:txBody>
      </p:sp>
    </p:spTree>
    <p:extLst>
      <p:ext uri="{BB962C8B-B14F-4D97-AF65-F5344CB8AC3E}">
        <p14:creationId xmlns:p14="http://schemas.microsoft.com/office/powerpoint/2010/main" val="158390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6320-901F-AA65-82BD-DF0C50B0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Sensor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667B17-1E55-E805-A628-7C29E4B71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215" y="1602886"/>
            <a:ext cx="511078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1CD60-07DC-0BF4-D719-948F4A3AC429}"/>
              </a:ext>
            </a:extLst>
          </p:cNvPr>
          <p:cNvSpPr txBox="1"/>
          <p:nvPr/>
        </p:nvSpPr>
        <p:spPr>
          <a:xfrm>
            <a:off x="6758354" y="2719754"/>
            <a:ext cx="25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$15 from Amazon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AB3C74-3B21-C890-C77B-8A3BDE08A8CD}"/>
              </a:ext>
            </a:extLst>
          </p:cNvPr>
          <p:cNvSpPr/>
          <p:nvPr/>
        </p:nvSpPr>
        <p:spPr>
          <a:xfrm>
            <a:off x="7942052" y="3692290"/>
            <a:ext cx="1006415" cy="1316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8A4545-3DF2-2357-619D-47AA4CBC782C}"/>
              </a:ext>
            </a:extLst>
          </p:cNvPr>
          <p:cNvCxnSpPr>
            <a:cxnSpLocks/>
          </p:cNvCxnSpPr>
          <p:nvPr/>
        </p:nvCxnSpPr>
        <p:spPr>
          <a:xfrm flipH="1">
            <a:off x="8948467" y="3979653"/>
            <a:ext cx="17885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266E36-C715-60C1-5EFE-BFC5EE8403B6}"/>
              </a:ext>
            </a:extLst>
          </p:cNvPr>
          <p:cNvCxnSpPr>
            <a:cxnSpLocks/>
          </p:cNvCxnSpPr>
          <p:nvPr/>
        </p:nvCxnSpPr>
        <p:spPr>
          <a:xfrm flipH="1">
            <a:off x="8948467" y="4347898"/>
            <a:ext cx="178854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85835-3EB4-3130-58E6-CCDE128EF9E2}"/>
              </a:ext>
            </a:extLst>
          </p:cNvPr>
          <p:cNvCxnSpPr>
            <a:cxnSpLocks/>
          </p:cNvCxnSpPr>
          <p:nvPr/>
        </p:nvCxnSpPr>
        <p:spPr>
          <a:xfrm flipH="1">
            <a:off x="8948467" y="4730151"/>
            <a:ext cx="17885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AF423D-AC15-BBFA-C42A-C774814C7519}"/>
              </a:ext>
            </a:extLst>
          </p:cNvPr>
          <p:cNvSpPr txBox="1"/>
          <p:nvPr/>
        </p:nvSpPr>
        <p:spPr>
          <a:xfrm>
            <a:off x="9176497" y="3692290"/>
            <a:ext cx="133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Red: 5 volts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DF310-D19B-50EA-EB91-DDF28A8C86A9}"/>
              </a:ext>
            </a:extLst>
          </p:cNvPr>
          <p:cNvSpPr txBox="1"/>
          <p:nvPr/>
        </p:nvSpPr>
        <p:spPr>
          <a:xfrm>
            <a:off x="9176497" y="4059473"/>
            <a:ext cx="16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Green: To Pico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607C4-D2C9-63B4-5700-DA96B051B144}"/>
              </a:ext>
            </a:extLst>
          </p:cNvPr>
          <p:cNvSpPr txBox="1"/>
          <p:nvPr/>
        </p:nvSpPr>
        <p:spPr>
          <a:xfrm>
            <a:off x="9176497" y="4427717"/>
            <a:ext cx="160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Black: Ground</a:t>
            </a:r>
          </a:p>
        </p:txBody>
      </p:sp>
    </p:spTree>
    <p:extLst>
      <p:ext uri="{BB962C8B-B14F-4D97-AF65-F5344CB8AC3E}">
        <p14:creationId xmlns:p14="http://schemas.microsoft.com/office/powerpoint/2010/main" val="353413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E101-8357-D0A8-69C5-FF60BA9B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 Pico for Pressure Sensors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4D116A-94D6-F5B0-CD73-24242F030119}"/>
              </a:ext>
            </a:extLst>
          </p:cNvPr>
          <p:cNvSpPr txBox="1"/>
          <p:nvPr/>
        </p:nvSpPr>
        <p:spPr>
          <a:xfrm>
            <a:off x="1023668" y="1690688"/>
            <a:ext cx="46180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# For Reading Pressure in splash pad vault at the Beach House.</a:t>
            </a:r>
          </a:p>
          <a:p>
            <a:r>
              <a:rPr lang="en-US" sz="1100" dirty="0"/>
              <a:t># DLB, Aug 2024</a:t>
            </a:r>
          </a:p>
          <a:p>
            <a:endParaRPr lang="en-US" sz="1100" dirty="0"/>
          </a:p>
          <a:p>
            <a:r>
              <a:rPr lang="en-US" sz="1100" dirty="0"/>
              <a:t># The splash pad machine has two pressure sensors.  Each sensor</a:t>
            </a:r>
          </a:p>
          <a:p>
            <a:r>
              <a:rPr lang="en-US" sz="1100" dirty="0"/>
              <a:t># reads PSI from 0 to 100, and outputs the reading in volts over</a:t>
            </a:r>
          </a:p>
          <a:p>
            <a:r>
              <a:rPr lang="en-US" sz="1100" dirty="0"/>
              <a:t># the range 0.5 to 4.5 volts, where 0 psi is 0.5 volts, and 100</a:t>
            </a:r>
          </a:p>
          <a:p>
            <a:r>
              <a:rPr lang="en-US" sz="1100" dirty="0"/>
              <a:t># psi is 4.5 volts.</a:t>
            </a:r>
          </a:p>
          <a:p>
            <a:endParaRPr lang="en-US" sz="1100" dirty="0"/>
          </a:p>
          <a:p>
            <a:r>
              <a:rPr lang="en-US" sz="1100" dirty="0"/>
              <a:t># The signals from the pressure sensors are routed through a</a:t>
            </a:r>
          </a:p>
          <a:p>
            <a:r>
              <a:rPr lang="en-US" sz="1100" dirty="0"/>
              <a:t># resistor network (2.2K/4.7K) to reduce the maximum voltage</a:t>
            </a:r>
          </a:p>
          <a:p>
            <a:r>
              <a:rPr lang="en-US" sz="1100" dirty="0"/>
              <a:t># to about 3.1 volts, and then presented to GPIO Pins 26 and 27.</a:t>
            </a:r>
          </a:p>
          <a:p>
            <a:endParaRPr lang="en-US" sz="1100" dirty="0"/>
          </a:p>
          <a:p>
            <a:r>
              <a:rPr lang="en-US" sz="1100" dirty="0"/>
              <a:t># The ADC is used to produce 16 bit readings.  These readings</a:t>
            </a:r>
          </a:p>
          <a:p>
            <a:r>
              <a:rPr lang="en-US" sz="1100" dirty="0"/>
              <a:t># are encoded as follows: "</a:t>
            </a:r>
            <a:r>
              <a:rPr lang="en-US" sz="1100" dirty="0" err="1"/>
              <a:t>xxxxx,yyyyy</a:t>
            </a:r>
            <a:r>
              <a:rPr lang="en-US" sz="1100" dirty="0"/>
              <a:t>/n" where x and y are</a:t>
            </a:r>
          </a:p>
          <a:p>
            <a:r>
              <a:rPr lang="en-US" sz="1100" dirty="0"/>
              <a:t># digits of the two readings.  This string is sent over a</a:t>
            </a:r>
          </a:p>
          <a:p>
            <a:r>
              <a:rPr lang="en-US" sz="1100" dirty="0"/>
              <a:t># 921600 baud link to the host computer, each time the host</a:t>
            </a:r>
          </a:p>
          <a:p>
            <a:r>
              <a:rPr lang="en-US" sz="1100" dirty="0"/>
              <a:t># requests the reading by sending a "?".</a:t>
            </a:r>
          </a:p>
          <a:p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9DCBF-8C60-391B-60DF-53CC5E5A1B7D}"/>
              </a:ext>
            </a:extLst>
          </p:cNvPr>
          <p:cNvSpPr txBox="1"/>
          <p:nvPr/>
        </p:nvSpPr>
        <p:spPr>
          <a:xfrm>
            <a:off x="5986732" y="1426145"/>
            <a:ext cx="461800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00" dirty="0"/>
          </a:p>
          <a:p>
            <a:r>
              <a:rPr lang="en-US" sz="1100" dirty="0"/>
              <a:t>from machine import ADC</a:t>
            </a:r>
          </a:p>
          <a:p>
            <a:r>
              <a:rPr lang="en-US" sz="1100" dirty="0"/>
              <a:t>from machine import UART, Pin</a:t>
            </a:r>
          </a:p>
          <a:p>
            <a:r>
              <a:rPr lang="en-US" sz="1100" dirty="0"/>
              <a:t>from time import sleep</a:t>
            </a:r>
          </a:p>
          <a:p>
            <a:r>
              <a:rPr lang="en-US" sz="1100" dirty="0"/>
              <a:t>vpin1 = ADC(26)</a:t>
            </a:r>
          </a:p>
          <a:p>
            <a:r>
              <a:rPr lang="en-US" sz="1100" dirty="0"/>
              <a:t>vpin2 = ADC(27)</a:t>
            </a:r>
          </a:p>
          <a:p>
            <a:r>
              <a:rPr lang="en-US" sz="1100" dirty="0"/>
              <a:t>u = UART(0, </a:t>
            </a:r>
            <a:r>
              <a:rPr lang="en-US" sz="1100" dirty="0" err="1"/>
              <a:t>baudrate</a:t>
            </a:r>
            <a:r>
              <a:rPr lang="en-US" sz="1100" dirty="0"/>
              <a:t>=921600, </a:t>
            </a:r>
            <a:r>
              <a:rPr lang="en-US" sz="1100" dirty="0" err="1"/>
              <a:t>tx</a:t>
            </a:r>
            <a:r>
              <a:rPr lang="en-US" sz="1100" dirty="0"/>
              <a:t>=Pin(0), </a:t>
            </a:r>
            <a:r>
              <a:rPr lang="en-US" sz="1100" dirty="0" err="1"/>
              <a:t>rx</a:t>
            </a:r>
            <a:r>
              <a:rPr lang="en-US" sz="1100" dirty="0"/>
              <a:t>=Pin(1))</a:t>
            </a:r>
          </a:p>
          <a:p>
            <a:r>
              <a:rPr lang="en-US" sz="1100" dirty="0" err="1"/>
              <a:t>buf_input</a:t>
            </a:r>
            <a:r>
              <a:rPr lang="en-US" sz="1100" dirty="0"/>
              <a:t> = </a:t>
            </a:r>
            <a:r>
              <a:rPr lang="en-US" sz="1100" dirty="0" err="1"/>
              <a:t>bytearray</a:t>
            </a:r>
            <a:r>
              <a:rPr lang="en-US" sz="1100" dirty="0"/>
              <a:t>(10)</a:t>
            </a:r>
          </a:p>
          <a:p>
            <a:endParaRPr lang="en-US" sz="1100" dirty="0"/>
          </a:p>
          <a:p>
            <a:r>
              <a:rPr lang="en-US" sz="1100" dirty="0"/>
              <a:t>v1 = 0</a:t>
            </a:r>
          </a:p>
          <a:p>
            <a:r>
              <a:rPr lang="en-US" sz="1100" dirty="0"/>
              <a:t>v2 = 0</a:t>
            </a:r>
          </a:p>
          <a:p>
            <a:endParaRPr lang="en-US" sz="1100" dirty="0"/>
          </a:p>
          <a:p>
            <a:r>
              <a:rPr lang="en-US" sz="1100" dirty="0"/>
              <a:t>def run():</a:t>
            </a:r>
          </a:p>
          <a:p>
            <a:r>
              <a:rPr lang="en-US" sz="1100" dirty="0"/>
              <a:t>    while True: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sendit</a:t>
            </a:r>
            <a:r>
              <a:rPr lang="en-US" sz="1100" dirty="0"/>
              <a:t> = False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nwaiting</a:t>
            </a:r>
            <a:r>
              <a:rPr lang="en-US" sz="1100" dirty="0"/>
              <a:t> = </a:t>
            </a:r>
            <a:r>
              <a:rPr lang="en-US" sz="1100" dirty="0" err="1"/>
              <a:t>u.any</a:t>
            </a:r>
            <a:r>
              <a:rPr lang="en-US" sz="1100" dirty="0"/>
              <a:t>()</a:t>
            </a:r>
          </a:p>
          <a:p>
            <a:r>
              <a:rPr lang="en-US" sz="1100" dirty="0"/>
              <a:t>        if </a:t>
            </a:r>
            <a:r>
              <a:rPr lang="en-US" sz="1100" dirty="0" err="1"/>
              <a:t>nwaiting</a:t>
            </a:r>
            <a:r>
              <a:rPr lang="en-US" sz="1100" dirty="0"/>
              <a:t> &gt; 0:</a:t>
            </a:r>
          </a:p>
          <a:p>
            <a:r>
              <a:rPr lang="en-US" sz="1100" dirty="0"/>
              <a:t>            </a:t>
            </a:r>
            <a:r>
              <a:rPr lang="en-US" sz="1100" dirty="0" err="1"/>
              <a:t>u.readinto</a:t>
            </a:r>
            <a:r>
              <a:rPr lang="en-US" sz="1100" dirty="0"/>
              <a:t>(</a:t>
            </a:r>
            <a:r>
              <a:rPr lang="en-US" sz="1100" dirty="0" err="1"/>
              <a:t>buf_input</a:t>
            </a:r>
            <a:r>
              <a:rPr lang="en-US" sz="1100" dirty="0"/>
              <a:t>, </a:t>
            </a:r>
            <a:r>
              <a:rPr lang="en-US" sz="1100" dirty="0" err="1"/>
              <a:t>nwaiting</a:t>
            </a:r>
            <a:r>
              <a:rPr lang="en-US" sz="1100" dirty="0"/>
              <a:t>)</a:t>
            </a:r>
          </a:p>
          <a:p>
            <a:r>
              <a:rPr lang="en-US" sz="1100" dirty="0"/>
              <a:t>            #print("Received: ", </a:t>
            </a:r>
            <a:r>
              <a:rPr lang="en-US" sz="1100" dirty="0" err="1"/>
              <a:t>buf_input</a:t>
            </a:r>
            <a:r>
              <a:rPr lang="en-US" sz="1100" dirty="0"/>
              <a:t>)</a:t>
            </a:r>
          </a:p>
          <a:p>
            <a:r>
              <a:rPr lang="en-US" sz="1100" dirty="0"/>
              <a:t>            for </a:t>
            </a:r>
            <a:r>
              <a:rPr lang="en-US" sz="1100" dirty="0" err="1"/>
              <a:t>i</a:t>
            </a:r>
            <a:r>
              <a:rPr lang="en-US" sz="1100" dirty="0"/>
              <a:t> in range(</a:t>
            </a:r>
            <a:r>
              <a:rPr lang="en-US" sz="1100" dirty="0" err="1"/>
              <a:t>nwaiting</a:t>
            </a:r>
            <a:r>
              <a:rPr lang="en-US" sz="1100" dirty="0"/>
              <a:t>):</a:t>
            </a:r>
          </a:p>
          <a:p>
            <a:r>
              <a:rPr lang="en-US" sz="1100" dirty="0"/>
              <a:t>                if </a:t>
            </a:r>
            <a:r>
              <a:rPr lang="en-US" sz="1100" dirty="0" err="1"/>
              <a:t>buf_input</a:t>
            </a:r>
            <a:r>
              <a:rPr lang="en-US" sz="1100" dirty="0"/>
              <a:t>[</a:t>
            </a:r>
            <a:r>
              <a:rPr lang="en-US" sz="1100" dirty="0" err="1"/>
              <a:t>i</a:t>
            </a:r>
            <a:r>
              <a:rPr lang="en-US" sz="1100" dirty="0"/>
              <a:t>] == b'?'[0]:</a:t>
            </a:r>
          </a:p>
          <a:p>
            <a:r>
              <a:rPr lang="en-US" sz="1100" dirty="0"/>
              <a:t>                    </a:t>
            </a:r>
            <a:r>
              <a:rPr lang="en-US" sz="1100" dirty="0" err="1"/>
              <a:t>sendit</a:t>
            </a:r>
            <a:r>
              <a:rPr lang="en-US" sz="1100" dirty="0"/>
              <a:t> = True</a:t>
            </a:r>
          </a:p>
          <a:p>
            <a:r>
              <a:rPr lang="en-US" sz="1100" dirty="0"/>
              <a:t>                    break</a:t>
            </a:r>
          </a:p>
          <a:p>
            <a:r>
              <a:rPr lang="en-US" sz="1100" dirty="0"/>
              <a:t>        if </a:t>
            </a:r>
            <a:r>
              <a:rPr lang="en-US" sz="1100" dirty="0" err="1"/>
              <a:t>sendit</a:t>
            </a:r>
            <a:r>
              <a:rPr lang="en-US" sz="1100" dirty="0"/>
              <a:t>:</a:t>
            </a:r>
          </a:p>
          <a:p>
            <a:r>
              <a:rPr lang="en-US" sz="1100" dirty="0"/>
              <a:t>            s = b"%05d,%05d\n" % (v1, v2)</a:t>
            </a:r>
          </a:p>
          <a:p>
            <a:r>
              <a:rPr lang="en-US" sz="1100" dirty="0"/>
              <a:t>            </a:t>
            </a:r>
            <a:r>
              <a:rPr lang="en-US" sz="1100" dirty="0" err="1"/>
              <a:t>u.write</a:t>
            </a:r>
            <a:r>
              <a:rPr lang="en-US" sz="1100" dirty="0"/>
              <a:t>(s)</a:t>
            </a:r>
          </a:p>
          <a:p>
            <a:r>
              <a:rPr lang="en-US" sz="1100" dirty="0"/>
              <a:t>            #print("Sent: " + str(s))</a:t>
            </a:r>
          </a:p>
          <a:p>
            <a:r>
              <a:rPr lang="en-US" sz="1100" dirty="0"/>
              <a:t>        v1 = vpin1.read_u16()</a:t>
            </a:r>
          </a:p>
          <a:p>
            <a:r>
              <a:rPr lang="en-US" sz="1100" dirty="0"/>
              <a:t>        v2 = vpin2.read_u16()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61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022E-3D3B-8D6B-05A1-BFCAED3F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5   Pinout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CB5F1-5802-EBD4-0BA8-88E0F0864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1898" y="1825625"/>
            <a:ext cx="500820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8CEB1C-EBE8-0EC8-9226-FF14FAFEB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32" y="2436263"/>
            <a:ext cx="2378066" cy="31300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2DE3BE-141E-2169-1B90-E8E4D51DE529}"/>
              </a:ext>
            </a:extLst>
          </p:cNvPr>
          <p:cNvCxnSpPr>
            <a:cxnSpLocks/>
          </p:cNvCxnSpPr>
          <p:nvPr/>
        </p:nvCxnSpPr>
        <p:spPr>
          <a:xfrm>
            <a:off x="1424354" y="1825625"/>
            <a:ext cx="1025548" cy="9175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1A11ED-C2C1-2A24-D3B7-463C3F4A9870}"/>
              </a:ext>
            </a:extLst>
          </p:cNvPr>
          <p:cNvSpPr txBox="1"/>
          <p:nvPr/>
        </p:nvSpPr>
        <p:spPr>
          <a:xfrm>
            <a:off x="1006415" y="150947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 1</a:t>
            </a:r>
          </a:p>
        </p:txBody>
      </p:sp>
    </p:spTree>
    <p:extLst>
      <p:ext uri="{BB962C8B-B14F-4D97-AF65-F5344CB8AC3E}">
        <p14:creationId xmlns:p14="http://schemas.microsoft.com/office/powerpoint/2010/main" val="283076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7ED8-7EDC-67AE-E4A2-4961C778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Pico Pinout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D44E0-0CC9-7024-5669-0670A7D2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844" y="947516"/>
            <a:ext cx="5957277" cy="544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4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5161-03DA-F5A0-D6A6-FA3B102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Connections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2A420D-E642-F0E8-14CD-891CCC93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602" y="1386037"/>
            <a:ext cx="5064841" cy="51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7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5B1B-71F1-14DC-C685-846288513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DB25 Connections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917E8-44C8-D0E9-F54D-1E4FCA0A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62" y="1334279"/>
            <a:ext cx="6517655" cy="48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1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5BCC-FFE6-747A-C3B9-8F80EB91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GPIO</a:t>
            </a:r>
            <a:br>
              <a:rPr lang="en-US" dirty="0"/>
            </a:br>
            <a:r>
              <a:rPr lang="en-US" dirty="0"/>
              <a:t> Connections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BFFF7-5D2F-2FF7-5C6F-85215ABE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13" y="287548"/>
            <a:ext cx="5035085" cy="61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73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43CA-B483-7267-44EC-E9A517ED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 Schematic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C9F26-3142-915A-6654-D8A7D329F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3894" y="1647345"/>
            <a:ext cx="8156527" cy="4966633"/>
          </a:xfrm>
        </p:spPr>
      </p:pic>
    </p:spTree>
    <p:extLst>
      <p:ext uri="{BB962C8B-B14F-4D97-AF65-F5344CB8AC3E}">
        <p14:creationId xmlns:p14="http://schemas.microsoft.com/office/powerpoint/2010/main" val="8879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67122-1C56-4503-874E-9F5FA6B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Conversion in Splash Controller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1C75D-C520-3610-05E4-20559F968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5807" y="1895895"/>
            <a:ext cx="3303254" cy="25105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5C02A-ABA0-8411-FB5F-2789501431F9}"/>
              </a:ext>
            </a:extLst>
          </p:cNvPr>
          <p:cNvSpPr txBox="1"/>
          <p:nvPr/>
        </p:nvSpPr>
        <p:spPr>
          <a:xfrm>
            <a:off x="7470476" y="4359215"/>
            <a:ext cx="3782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DC-DC convertor. Input: 12-24 volts.</a:t>
            </a:r>
          </a:p>
          <a:p>
            <a:r>
              <a:rPr lang="en-US" dirty="0"/>
              <a:t>Output: 5 Volts at 10 Amps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475AE-0994-30DB-1AE3-799A07C08D3D}"/>
              </a:ext>
            </a:extLst>
          </p:cNvPr>
          <p:cNvSpPr txBox="1"/>
          <p:nvPr/>
        </p:nvSpPr>
        <p:spPr>
          <a:xfrm>
            <a:off x="1224951" y="2260121"/>
            <a:ext cx="50780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Input is 12 volts at up to 30 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 Volts used for all Solenoids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Volts used for Pi, Pico, Relay Boards and Pressure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3.3 Volts (Produced by Pi) used for Logic side of Relay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 current carrying wire used in the controller box is 20 AWG Silicon wire.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AWG wire is rated to 5 Amps.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AWG silicon wire has a resistance of 62.50 ohms per km, or about 0.01 ohms in a foot.  At 30 Amps, Voltage drop would be 0.3 volts. Wire would need to dissipate 9 Watts. (Not good)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1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8A5A-C520-EDFA-4F43-48A98F61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Rebuilding The Vault Machinery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6468-2D1D-CF3E-BBE6-EBCB4E181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System based on Raspberry Pi 3 and two relay banks of 8 relays each.</a:t>
            </a:r>
          </a:p>
          <a:p>
            <a:r>
              <a:rPr lang="en-US" dirty="0"/>
              <a:t>Decided to completely redo electronics, but keep the design based on relays instead of a custom circuit board with </a:t>
            </a:r>
            <a:r>
              <a:rPr lang="en-US" dirty="0" err="1"/>
              <a:t>Mosfets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1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EE72-CD77-F5C3-0A02-8EAABE8E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 Pad Layout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20EAB41-BED8-E06B-56B3-1D3B50D2E7F0}"/>
              </a:ext>
            </a:extLst>
          </p:cNvPr>
          <p:cNvSpPr/>
          <p:nvPr/>
        </p:nvSpPr>
        <p:spPr>
          <a:xfrm>
            <a:off x="2371041" y="2909564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173AA152-F154-1735-1332-4D7637DFE770}"/>
              </a:ext>
            </a:extLst>
          </p:cNvPr>
          <p:cNvSpPr/>
          <p:nvPr/>
        </p:nvSpPr>
        <p:spPr>
          <a:xfrm>
            <a:off x="3756137" y="290614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7660DCE0-39CC-2FEE-6A8F-4B23BAB2C62D}"/>
              </a:ext>
            </a:extLst>
          </p:cNvPr>
          <p:cNvSpPr/>
          <p:nvPr/>
        </p:nvSpPr>
        <p:spPr>
          <a:xfrm>
            <a:off x="5141234" y="290614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6035E1D-7067-A1F3-77AC-CD7C916880AB}"/>
              </a:ext>
            </a:extLst>
          </p:cNvPr>
          <p:cNvSpPr/>
          <p:nvPr/>
        </p:nvSpPr>
        <p:spPr>
          <a:xfrm>
            <a:off x="2371040" y="4300751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615CAE4-543D-73E1-D55A-22C308020FB1}"/>
              </a:ext>
            </a:extLst>
          </p:cNvPr>
          <p:cNvSpPr/>
          <p:nvPr/>
        </p:nvSpPr>
        <p:spPr>
          <a:xfrm>
            <a:off x="3756137" y="4300751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93B8EE7-83B1-1ADF-6AD8-E8FCF617C4CA}"/>
              </a:ext>
            </a:extLst>
          </p:cNvPr>
          <p:cNvSpPr/>
          <p:nvPr/>
        </p:nvSpPr>
        <p:spPr>
          <a:xfrm>
            <a:off x="5141233" y="4308296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586E297-B163-1994-F843-BC6753B94669}"/>
              </a:ext>
            </a:extLst>
          </p:cNvPr>
          <p:cNvSpPr/>
          <p:nvPr/>
        </p:nvSpPr>
        <p:spPr>
          <a:xfrm>
            <a:off x="2371040" y="5691938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47E5D11-D406-3451-DBB3-1EC388A1BF50}"/>
              </a:ext>
            </a:extLst>
          </p:cNvPr>
          <p:cNvSpPr/>
          <p:nvPr/>
        </p:nvSpPr>
        <p:spPr>
          <a:xfrm>
            <a:off x="3756137" y="5691938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3207E63C-716C-24E5-40D7-8F7B14950B8C}"/>
              </a:ext>
            </a:extLst>
          </p:cNvPr>
          <p:cNvSpPr/>
          <p:nvPr/>
        </p:nvSpPr>
        <p:spPr>
          <a:xfrm>
            <a:off x="5141232" y="569193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28DC1A7-C605-2B82-5179-9EF6FFEDEEDD}"/>
              </a:ext>
            </a:extLst>
          </p:cNvPr>
          <p:cNvSpPr/>
          <p:nvPr/>
        </p:nvSpPr>
        <p:spPr>
          <a:xfrm>
            <a:off x="3075531" y="36365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CED1C57F-4319-48FD-9901-1505842053C6}"/>
              </a:ext>
            </a:extLst>
          </p:cNvPr>
          <p:cNvSpPr/>
          <p:nvPr/>
        </p:nvSpPr>
        <p:spPr>
          <a:xfrm>
            <a:off x="4478761" y="36365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8FD02CF9-1FC5-D829-167C-B7B22944EAB1}"/>
              </a:ext>
            </a:extLst>
          </p:cNvPr>
          <p:cNvSpPr/>
          <p:nvPr/>
        </p:nvSpPr>
        <p:spPr>
          <a:xfrm>
            <a:off x="3075530" y="5051250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57DC513-2292-FA94-915B-94DD907D3593}"/>
              </a:ext>
            </a:extLst>
          </p:cNvPr>
          <p:cNvSpPr/>
          <p:nvPr/>
        </p:nvSpPr>
        <p:spPr>
          <a:xfrm>
            <a:off x="4432754" y="5128022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E5A0ABF-15B9-5876-2298-308B1E23EAB4}"/>
              </a:ext>
            </a:extLst>
          </p:cNvPr>
          <p:cNvSpPr/>
          <p:nvPr/>
        </p:nvSpPr>
        <p:spPr>
          <a:xfrm>
            <a:off x="2545331" y="20001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B0C9C13A-E1DF-AE7A-9FF6-30B544DD09F3}"/>
              </a:ext>
            </a:extLst>
          </p:cNvPr>
          <p:cNvSpPr/>
          <p:nvPr/>
        </p:nvSpPr>
        <p:spPr>
          <a:xfrm>
            <a:off x="3176170" y="20001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C01841F8-23A3-7928-132B-817AB5F1ADB9}"/>
              </a:ext>
            </a:extLst>
          </p:cNvPr>
          <p:cNvSpPr/>
          <p:nvPr/>
        </p:nvSpPr>
        <p:spPr>
          <a:xfrm>
            <a:off x="3807009" y="20001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5C57D8CC-AF56-31F7-D2DE-6F259C7F88DD}"/>
              </a:ext>
            </a:extLst>
          </p:cNvPr>
          <p:cNvSpPr/>
          <p:nvPr/>
        </p:nvSpPr>
        <p:spPr>
          <a:xfrm>
            <a:off x="4432754" y="2004529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5BB1EB3-40E8-F3FA-FE0C-15EADBD57AB7}"/>
              </a:ext>
            </a:extLst>
          </p:cNvPr>
          <p:cNvSpPr/>
          <p:nvPr/>
        </p:nvSpPr>
        <p:spPr>
          <a:xfrm>
            <a:off x="5058499" y="200011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0BD603F1-ACCE-E43B-B18B-22017B8439A4}"/>
              </a:ext>
            </a:extLst>
          </p:cNvPr>
          <p:cNvSpPr/>
          <p:nvPr/>
        </p:nvSpPr>
        <p:spPr>
          <a:xfrm>
            <a:off x="7581933" y="3346504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4990A87-0307-F96E-071C-11FA52AE4586}"/>
              </a:ext>
            </a:extLst>
          </p:cNvPr>
          <p:cNvSpPr/>
          <p:nvPr/>
        </p:nvSpPr>
        <p:spPr>
          <a:xfrm>
            <a:off x="7561734" y="2372388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440FB2B7-4FCC-5A06-695B-435A88152538}"/>
              </a:ext>
            </a:extLst>
          </p:cNvPr>
          <p:cNvSpPr/>
          <p:nvPr/>
        </p:nvSpPr>
        <p:spPr>
          <a:xfrm>
            <a:off x="7559506" y="2859446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B869B82C-236E-1E7A-FCD2-39D3AB30D4F9}"/>
              </a:ext>
            </a:extLst>
          </p:cNvPr>
          <p:cNvSpPr/>
          <p:nvPr/>
        </p:nvSpPr>
        <p:spPr>
          <a:xfrm>
            <a:off x="7581934" y="3833562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784F42CE-D259-088D-B762-7351C6443812}"/>
              </a:ext>
            </a:extLst>
          </p:cNvPr>
          <p:cNvSpPr/>
          <p:nvPr/>
        </p:nvSpPr>
        <p:spPr>
          <a:xfrm>
            <a:off x="7581934" y="4320620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9F7C1B1A-0F0D-C25D-BDF8-7C2B4ACCEF8D}"/>
              </a:ext>
            </a:extLst>
          </p:cNvPr>
          <p:cNvSpPr/>
          <p:nvPr/>
        </p:nvSpPr>
        <p:spPr>
          <a:xfrm>
            <a:off x="7598612" y="4807678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572C8F54-BA00-16B4-4BCD-0B92D243C6D5}"/>
              </a:ext>
            </a:extLst>
          </p:cNvPr>
          <p:cNvSpPr/>
          <p:nvPr/>
        </p:nvSpPr>
        <p:spPr>
          <a:xfrm>
            <a:off x="7598612" y="5294736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B490C1E3-006A-F830-04C4-B19B1052CFB3}"/>
              </a:ext>
            </a:extLst>
          </p:cNvPr>
          <p:cNvSpPr/>
          <p:nvPr/>
        </p:nvSpPr>
        <p:spPr>
          <a:xfrm>
            <a:off x="8159365" y="5283354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650E90C1-6325-BB61-DC2F-6F2FC420E03D}"/>
              </a:ext>
            </a:extLst>
          </p:cNvPr>
          <p:cNvSpPr/>
          <p:nvPr/>
        </p:nvSpPr>
        <p:spPr>
          <a:xfrm>
            <a:off x="8720118" y="5294735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7F1EAD0B-1DB6-5EC1-36B0-D7BA50DED3A4}"/>
              </a:ext>
            </a:extLst>
          </p:cNvPr>
          <p:cNvSpPr/>
          <p:nvPr/>
        </p:nvSpPr>
        <p:spPr>
          <a:xfrm>
            <a:off x="9280871" y="5294735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B5EBDE13-34B0-F4C6-AD62-EDAC88A15FD6}"/>
              </a:ext>
            </a:extLst>
          </p:cNvPr>
          <p:cNvSpPr/>
          <p:nvPr/>
        </p:nvSpPr>
        <p:spPr>
          <a:xfrm>
            <a:off x="9841624" y="5283353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04DDCE2-AF6A-5553-1C6C-FA5808AE6C13}"/>
              </a:ext>
            </a:extLst>
          </p:cNvPr>
          <p:cNvSpPr/>
          <p:nvPr/>
        </p:nvSpPr>
        <p:spPr>
          <a:xfrm>
            <a:off x="10402377" y="5276647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E852EA42-88C0-AF94-4F11-F84503BA4BCC}"/>
              </a:ext>
            </a:extLst>
          </p:cNvPr>
          <p:cNvSpPr/>
          <p:nvPr/>
        </p:nvSpPr>
        <p:spPr>
          <a:xfrm>
            <a:off x="10963130" y="5276646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E47A2011-C46F-3004-508A-57BAACC3CB6A}"/>
              </a:ext>
            </a:extLst>
          </p:cNvPr>
          <p:cNvSpPr/>
          <p:nvPr/>
        </p:nvSpPr>
        <p:spPr>
          <a:xfrm>
            <a:off x="11521547" y="5272833"/>
            <a:ext cx="348583" cy="333427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6F02C2-5453-85C4-558B-44A602C49AFF}"/>
              </a:ext>
            </a:extLst>
          </p:cNvPr>
          <p:cNvSpPr/>
          <p:nvPr/>
        </p:nvSpPr>
        <p:spPr>
          <a:xfrm>
            <a:off x="1702279" y="1604513"/>
            <a:ext cx="4347713" cy="480203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5B0E04-534E-24DD-9616-8BA54C448AB5}"/>
              </a:ext>
            </a:extLst>
          </p:cNvPr>
          <p:cNvSpPr/>
          <p:nvPr/>
        </p:nvSpPr>
        <p:spPr>
          <a:xfrm>
            <a:off x="7484134" y="2000117"/>
            <a:ext cx="4472077" cy="38600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6F5A6E-7382-E6B8-4DDD-1320FD1A69B1}"/>
              </a:ext>
            </a:extLst>
          </p:cNvPr>
          <p:cNvSpPr txBox="1"/>
          <p:nvPr/>
        </p:nvSpPr>
        <p:spPr>
          <a:xfrm>
            <a:off x="1748287" y="1604513"/>
            <a:ext cx="102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Patio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011F57-E151-6341-8790-B281961976E5}"/>
              </a:ext>
            </a:extLst>
          </p:cNvPr>
          <p:cNvSpPr txBox="1"/>
          <p:nvPr/>
        </p:nvSpPr>
        <p:spPr>
          <a:xfrm>
            <a:off x="7559506" y="1987429"/>
            <a:ext cx="92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Vault</a:t>
            </a:r>
          </a:p>
        </p:txBody>
      </p:sp>
    </p:spTree>
    <p:extLst>
      <p:ext uri="{BB962C8B-B14F-4D97-AF65-F5344CB8AC3E}">
        <p14:creationId xmlns:p14="http://schemas.microsoft.com/office/powerpoint/2010/main" val="298388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9B69E-9C1A-4752-0999-CA972B98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59" y="215839"/>
            <a:ext cx="10515600" cy="1325563"/>
          </a:xfrm>
        </p:spPr>
        <p:txBody>
          <a:bodyPr/>
          <a:lstStyle/>
          <a:p>
            <a:r>
              <a:rPr lang="en-US" dirty="0"/>
              <a:t>Power Control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0817F-D251-92B7-B1B9-DEF8F0FD15CC}"/>
              </a:ext>
            </a:extLst>
          </p:cNvPr>
          <p:cNvSpPr/>
          <p:nvPr/>
        </p:nvSpPr>
        <p:spPr>
          <a:xfrm>
            <a:off x="8681487" y="1708134"/>
            <a:ext cx="2806460" cy="2467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E41CD-4146-9358-0BDF-BED610E43674}"/>
              </a:ext>
            </a:extLst>
          </p:cNvPr>
          <p:cNvSpPr/>
          <p:nvPr/>
        </p:nvSpPr>
        <p:spPr>
          <a:xfrm>
            <a:off x="4966808" y="2438713"/>
            <a:ext cx="2046902" cy="18829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3E67B-136F-6427-6383-656CE6C6AD35}"/>
              </a:ext>
            </a:extLst>
          </p:cNvPr>
          <p:cNvSpPr/>
          <p:nvPr/>
        </p:nvSpPr>
        <p:spPr>
          <a:xfrm>
            <a:off x="5177068" y="2652623"/>
            <a:ext cx="1265208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12v 30A PS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BB577D-3CC0-5443-AFCD-F2B037037B4C}"/>
              </a:ext>
            </a:extLst>
          </p:cNvPr>
          <p:cNvCxnSpPr>
            <a:cxnSpLocks/>
          </p:cNvCxnSpPr>
          <p:nvPr/>
        </p:nvCxnSpPr>
        <p:spPr>
          <a:xfrm flipV="1">
            <a:off x="6137476" y="3687793"/>
            <a:ext cx="0" cy="290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F5F96F-FDA6-3BF1-BCE6-C75D50DE96B6}"/>
              </a:ext>
            </a:extLst>
          </p:cNvPr>
          <p:cNvSpPr txBox="1"/>
          <p:nvPr/>
        </p:nvSpPr>
        <p:spPr>
          <a:xfrm>
            <a:off x="5722190" y="3957623"/>
            <a:ext cx="819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120v AC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CC4D6E-3FA8-7A29-A5DC-CF81DEC9A3C3}"/>
              </a:ext>
            </a:extLst>
          </p:cNvPr>
          <p:cNvSpPr/>
          <p:nvPr/>
        </p:nvSpPr>
        <p:spPr>
          <a:xfrm>
            <a:off x="5821174" y="3380016"/>
            <a:ext cx="62110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B3E402-64D2-EDF0-9543-7192682B5933}"/>
              </a:ext>
            </a:extLst>
          </p:cNvPr>
          <p:cNvSpPr/>
          <p:nvPr/>
        </p:nvSpPr>
        <p:spPr>
          <a:xfrm>
            <a:off x="8856889" y="3151470"/>
            <a:ext cx="799381" cy="7728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Switch with 9v Battery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A0419-42AF-AB2C-65D4-E7325AA38A10}"/>
              </a:ext>
            </a:extLst>
          </p:cNvPr>
          <p:cNvSpPr txBox="1"/>
          <p:nvPr/>
        </p:nvSpPr>
        <p:spPr>
          <a:xfrm>
            <a:off x="9012115" y="1792382"/>
            <a:ext cx="214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Electronics Cabinet</a:t>
            </a:r>
          </a:p>
          <a:p>
            <a:r>
              <a:rPr lang="en-US" dirty="0"/>
              <a:t>In Dining Room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7BEBAE-302A-77CC-3319-288AFA24243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442276" y="3533905"/>
            <a:ext cx="2414613" cy="3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288FD4-06BE-1ABE-4BF2-6F7376A59204}"/>
              </a:ext>
            </a:extLst>
          </p:cNvPr>
          <p:cNvCxnSpPr>
            <a:cxnSpLocks/>
          </p:cNvCxnSpPr>
          <p:nvPr/>
        </p:nvCxnSpPr>
        <p:spPr>
          <a:xfrm flipV="1">
            <a:off x="6135820" y="3164407"/>
            <a:ext cx="0" cy="215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9603E0D-FB54-E1AB-42A0-57D2A984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80" y="4741354"/>
            <a:ext cx="3678889" cy="11816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7477C6B-F1CA-325F-4632-7251FCD590D7}"/>
              </a:ext>
            </a:extLst>
          </p:cNvPr>
          <p:cNvSpPr/>
          <p:nvPr/>
        </p:nvSpPr>
        <p:spPr>
          <a:xfrm>
            <a:off x="1449238" y="2524664"/>
            <a:ext cx="2110596" cy="17969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44440-A791-135F-FAD7-F49EA5AE49E2}"/>
              </a:ext>
            </a:extLst>
          </p:cNvPr>
          <p:cNvSpPr txBox="1"/>
          <p:nvPr/>
        </p:nvSpPr>
        <p:spPr>
          <a:xfrm>
            <a:off x="1503745" y="249126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Vault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6BD4C0-2D9F-3083-041F-3C2A985F69AC}"/>
              </a:ext>
            </a:extLst>
          </p:cNvPr>
          <p:cNvCxnSpPr>
            <a:cxnSpLocks/>
          </p:cNvCxnSpPr>
          <p:nvPr/>
        </p:nvCxnSpPr>
        <p:spPr>
          <a:xfrm>
            <a:off x="3309230" y="3013494"/>
            <a:ext cx="1867838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D06A1A-1AE4-A40A-D97B-1BAE0A418F26}"/>
              </a:ext>
            </a:extLst>
          </p:cNvPr>
          <p:cNvCxnSpPr>
            <a:cxnSpLocks/>
          </p:cNvCxnSpPr>
          <p:nvPr/>
        </p:nvCxnSpPr>
        <p:spPr>
          <a:xfrm>
            <a:off x="3290759" y="2781544"/>
            <a:ext cx="1886309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2F9DC81-2919-3DB2-D986-130FDCCB6F53}"/>
              </a:ext>
            </a:extLst>
          </p:cNvPr>
          <p:cNvSpPr txBox="1"/>
          <p:nvPr/>
        </p:nvSpPr>
        <p:spPr>
          <a:xfrm>
            <a:off x="3893389" y="5975570"/>
            <a:ext cx="4836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Power Supply in Wall under Window in Dinning Room</a:t>
            </a:r>
          </a:p>
        </p:txBody>
      </p:sp>
    </p:spTree>
    <p:extLst>
      <p:ext uri="{BB962C8B-B14F-4D97-AF65-F5344CB8AC3E}">
        <p14:creationId xmlns:p14="http://schemas.microsoft.com/office/powerpoint/2010/main" val="307021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40A1-9326-DCB6-6BD3-9ABA6CA7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/ OFF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24E8C-2EC8-4292-5FCD-663BB7839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toggle switch in the Dining room cabinet controls power to the vault.   </a:t>
            </a:r>
          </a:p>
          <a:p>
            <a:r>
              <a:rPr lang="en-US" dirty="0"/>
              <a:t>When the splash pad is NOT in use, the switch should be off.  This will shut down all power to the vault.</a:t>
            </a:r>
          </a:p>
          <a:p>
            <a:r>
              <a:rPr lang="en-US" dirty="0"/>
              <a:t>When the system is off, a master solenoid valve is shut off which shuts down all water into the system.</a:t>
            </a:r>
          </a:p>
          <a:p>
            <a:r>
              <a:rPr lang="en-US" dirty="0"/>
              <a:t> When the system is on, a sump pump is activated if there is accumulated water in the vault.  Therefore, turn the system on for a few minutes to clear water in the vault.</a:t>
            </a:r>
          </a:p>
        </p:txBody>
      </p:sp>
    </p:spTree>
    <p:extLst>
      <p:ext uri="{BB962C8B-B14F-4D97-AF65-F5344CB8AC3E}">
        <p14:creationId xmlns:p14="http://schemas.microsoft.com/office/powerpoint/2010/main" val="309887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1E2-B3C2-5D10-9F49-6527EA6F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Diagram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09B38D5-AFF2-82BE-A9EA-797A3F66DA46}"/>
              </a:ext>
            </a:extLst>
          </p:cNvPr>
          <p:cNvSpPr/>
          <p:nvPr/>
        </p:nvSpPr>
        <p:spPr>
          <a:xfrm>
            <a:off x="2881223" y="2449902"/>
            <a:ext cx="457200" cy="45720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5CB9C7-0EF1-438D-02CB-8400352D5B55}"/>
              </a:ext>
            </a:extLst>
          </p:cNvPr>
          <p:cNvSpPr/>
          <p:nvPr/>
        </p:nvSpPr>
        <p:spPr>
          <a:xfrm>
            <a:off x="4698520" y="2419707"/>
            <a:ext cx="1029419" cy="51758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DDC35F8-E326-00FC-5D06-3E01808BFE9A}"/>
              </a:ext>
            </a:extLst>
          </p:cNvPr>
          <p:cNvSpPr/>
          <p:nvPr/>
        </p:nvSpPr>
        <p:spPr>
          <a:xfrm>
            <a:off x="5499339" y="3969234"/>
            <a:ext cx="457200" cy="45720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9814BF8-740F-ECDB-C1E7-DB61F28CE3C0}"/>
              </a:ext>
            </a:extLst>
          </p:cNvPr>
          <p:cNvSpPr/>
          <p:nvPr/>
        </p:nvSpPr>
        <p:spPr>
          <a:xfrm>
            <a:off x="2881223" y="4007691"/>
            <a:ext cx="457200" cy="45720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8611B89-0E5D-9828-3C7F-CE6296829B0F}"/>
              </a:ext>
            </a:extLst>
          </p:cNvPr>
          <p:cNvSpPr/>
          <p:nvPr/>
        </p:nvSpPr>
        <p:spPr>
          <a:xfrm>
            <a:off x="3576367" y="4007691"/>
            <a:ext cx="457200" cy="45720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EB8CE1-0FE9-4547-5532-F4AAC17471E6}"/>
              </a:ext>
            </a:extLst>
          </p:cNvPr>
          <p:cNvSpPr/>
          <p:nvPr/>
        </p:nvSpPr>
        <p:spPr>
          <a:xfrm>
            <a:off x="3804967" y="2419707"/>
            <a:ext cx="414068" cy="5175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C87782-42A0-5AA0-D5DA-166F03247184}"/>
              </a:ext>
            </a:extLst>
          </p:cNvPr>
          <p:cNvSpPr/>
          <p:nvPr/>
        </p:nvSpPr>
        <p:spPr>
          <a:xfrm>
            <a:off x="6185139" y="2419707"/>
            <a:ext cx="414068" cy="5175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514226-119D-8F20-98CB-5CDFD10959DD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727939" y="4426434"/>
            <a:ext cx="0" cy="524053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AC2095-4E75-291C-3E32-98C64EBC7E8C}"/>
              </a:ext>
            </a:extLst>
          </p:cNvPr>
          <p:cNvCxnSpPr>
            <a:cxnSpLocks/>
          </p:cNvCxnSpPr>
          <p:nvPr/>
        </p:nvCxnSpPr>
        <p:spPr>
          <a:xfrm>
            <a:off x="3109823" y="4464891"/>
            <a:ext cx="0" cy="524053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07D392-4643-6FEB-0217-FD3AC23EF7E1}"/>
              </a:ext>
            </a:extLst>
          </p:cNvPr>
          <p:cNvCxnSpPr>
            <a:cxnSpLocks/>
          </p:cNvCxnSpPr>
          <p:nvPr/>
        </p:nvCxnSpPr>
        <p:spPr>
          <a:xfrm>
            <a:off x="3804967" y="4451231"/>
            <a:ext cx="0" cy="524053"/>
          </a:xfrm>
          <a:prstGeom prst="straightConnector1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0122130-62F7-7FA4-0BDA-009230ECAC7A}"/>
              </a:ext>
            </a:extLst>
          </p:cNvPr>
          <p:cNvSpPr/>
          <p:nvPr/>
        </p:nvSpPr>
        <p:spPr>
          <a:xfrm>
            <a:off x="5727939" y="2600861"/>
            <a:ext cx="457200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4F68C79-686B-177A-073B-D9903C53E273}"/>
              </a:ext>
            </a:extLst>
          </p:cNvPr>
          <p:cNvSpPr/>
          <p:nvPr/>
        </p:nvSpPr>
        <p:spPr>
          <a:xfrm rot="5400000">
            <a:off x="2858219" y="3658325"/>
            <a:ext cx="503205" cy="15383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E66CF4A-CFFB-367F-B96E-E63750B5D0F5}"/>
              </a:ext>
            </a:extLst>
          </p:cNvPr>
          <p:cNvSpPr/>
          <p:nvPr/>
        </p:nvSpPr>
        <p:spPr>
          <a:xfrm rot="5400000">
            <a:off x="3519035" y="3638013"/>
            <a:ext cx="571862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DEC2134-06D2-2E8E-A17D-6B8C022F98B1}"/>
              </a:ext>
            </a:extLst>
          </p:cNvPr>
          <p:cNvSpPr/>
          <p:nvPr/>
        </p:nvSpPr>
        <p:spPr>
          <a:xfrm rot="5400000">
            <a:off x="5499338" y="3663716"/>
            <a:ext cx="457200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9FBC24-58CF-EA3D-42DA-4F8DCE49EBE3}"/>
              </a:ext>
            </a:extLst>
          </p:cNvPr>
          <p:cNvSpPr/>
          <p:nvPr/>
        </p:nvSpPr>
        <p:spPr>
          <a:xfrm flipV="1">
            <a:off x="3073877" y="3372576"/>
            <a:ext cx="3965278" cy="1247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5C79AD4-F8D0-0D1F-E12F-1163B6D479E4}"/>
              </a:ext>
            </a:extLst>
          </p:cNvPr>
          <p:cNvSpPr/>
          <p:nvPr/>
        </p:nvSpPr>
        <p:spPr>
          <a:xfrm rot="5400000">
            <a:off x="6525165" y="2911062"/>
            <a:ext cx="757683" cy="15527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5CA550-BFC1-811F-FFAD-6797B0AE1EA5}"/>
              </a:ext>
            </a:extLst>
          </p:cNvPr>
          <p:cNvSpPr/>
          <p:nvPr/>
        </p:nvSpPr>
        <p:spPr>
          <a:xfrm>
            <a:off x="6599207" y="2600861"/>
            <a:ext cx="350807" cy="1006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261774-A352-7A95-C4A6-2BFE008402C2}"/>
              </a:ext>
            </a:extLst>
          </p:cNvPr>
          <p:cNvCxnSpPr>
            <a:cxnSpLocks/>
          </p:cNvCxnSpPr>
          <p:nvPr/>
        </p:nvCxnSpPr>
        <p:spPr>
          <a:xfrm flipH="1">
            <a:off x="3208129" y="2044999"/>
            <a:ext cx="222129" cy="4341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5122F4-3AAB-3341-8256-7B87FEB5A1F3}"/>
              </a:ext>
            </a:extLst>
          </p:cNvPr>
          <p:cNvCxnSpPr>
            <a:cxnSpLocks/>
          </p:cNvCxnSpPr>
          <p:nvPr/>
        </p:nvCxnSpPr>
        <p:spPr>
          <a:xfrm flipH="1">
            <a:off x="4065019" y="1989279"/>
            <a:ext cx="222129" cy="4341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2DC377-7301-3414-1172-7AFA63F0B7D9}"/>
              </a:ext>
            </a:extLst>
          </p:cNvPr>
          <p:cNvCxnSpPr>
            <a:cxnSpLocks/>
          </p:cNvCxnSpPr>
          <p:nvPr/>
        </p:nvCxnSpPr>
        <p:spPr>
          <a:xfrm flipH="1">
            <a:off x="5271908" y="1993150"/>
            <a:ext cx="222129" cy="4341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9A71AE-2F02-5862-8FF9-578742A0D189}"/>
              </a:ext>
            </a:extLst>
          </p:cNvPr>
          <p:cNvCxnSpPr>
            <a:cxnSpLocks/>
          </p:cNvCxnSpPr>
          <p:nvPr/>
        </p:nvCxnSpPr>
        <p:spPr>
          <a:xfrm flipH="1">
            <a:off x="6441417" y="1993149"/>
            <a:ext cx="222129" cy="4341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96440B-AFCF-BB2C-CBD9-228CC311A930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191423" y="4101864"/>
            <a:ext cx="689800" cy="13442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B90AE57-BED4-B5F2-3E75-89D3A2AFF63B}"/>
              </a:ext>
            </a:extLst>
          </p:cNvPr>
          <p:cNvSpPr txBox="1"/>
          <p:nvPr/>
        </p:nvSpPr>
        <p:spPr>
          <a:xfrm>
            <a:off x="3110519" y="1628803"/>
            <a:ext cx="771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Master </a:t>
            </a:r>
          </a:p>
          <a:p>
            <a:r>
              <a:rPr lang="en-US" sz="1200" dirty="0"/>
              <a:t>Solenoid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D0EBA3-BE54-5D38-13A2-C6741EAEF3F1}"/>
              </a:ext>
            </a:extLst>
          </p:cNvPr>
          <p:cNvSpPr txBox="1"/>
          <p:nvPr/>
        </p:nvSpPr>
        <p:spPr>
          <a:xfrm>
            <a:off x="4077665" y="1398628"/>
            <a:ext cx="83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Pressure</a:t>
            </a:r>
          </a:p>
          <a:p>
            <a:r>
              <a:rPr lang="en-US" sz="1200" dirty="0"/>
              <a:t>Sensor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D08EF5-27DA-8C88-5487-BBD966B11265}"/>
              </a:ext>
            </a:extLst>
          </p:cNvPr>
          <p:cNvSpPr txBox="1"/>
          <p:nvPr/>
        </p:nvSpPr>
        <p:spPr>
          <a:xfrm>
            <a:off x="5182397" y="1224200"/>
            <a:ext cx="991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Ball Valve</a:t>
            </a:r>
          </a:p>
          <a:p>
            <a:r>
              <a:rPr lang="en-US" sz="1200" dirty="0"/>
              <a:t>With Open/Close Sensors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56D329-CC49-9BD0-C1C8-41F8C8395DAE}"/>
              </a:ext>
            </a:extLst>
          </p:cNvPr>
          <p:cNvSpPr txBox="1"/>
          <p:nvPr/>
        </p:nvSpPr>
        <p:spPr>
          <a:xfrm>
            <a:off x="6454118" y="1398628"/>
            <a:ext cx="99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Pressure Sensor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554835-D9A5-BBF0-0784-01437FA38B11}"/>
              </a:ext>
            </a:extLst>
          </p:cNvPr>
          <p:cNvSpPr txBox="1"/>
          <p:nvPr/>
        </p:nvSpPr>
        <p:spPr>
          <a:xfrm>
            <a:off x="1483630" y="3871031"/>
            <a:ext cx="99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Channel Solenoid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8DA71A0-FBFE-0B29-1226-034FC61AE448}"/>
              </a:ext>
            </a:extLst>
          </p:cNvPr>
          <p:cNvSpPr/>
          <p:nvPr/>
        </p:nvSpPr>
        <p:spPr>
          <a:xfrm>
            <a:off x="2428694" y="2616275"/>
            <a:ext cx="457200" cy="15527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90553C50-45DC-61BC-9C80-D8DFFF4F36F0}"/>
              </a:ext>
            </a:extLst>
          </p:cNvPr>
          <p:cNvSpPr/>
          <p:nvPr/>
        </p:nvSpPr>
        <p:spPr>
          <a:xfrm>
            <a:off x="3347766" y="2609858"/>
            <a:ext cx="457200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9510AB33-825C-D796-12E5-0375FAA9800A}"/>
              </a:ext>
            </a:extLst>
          </p:cNvPr>
          <p:cNvSpPr/>
          <p:nvPr/>
        </p:nvSpPr>
        <p:spPr>
          <a:xfrm>
            <a:off x="4234852" y="2609858"/>
            <a:ext cx="457200" cy="15383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856F3B-57F8-6CD3-887B-D7B071CE3F1F}"/>
              </a:ext>
            </a:extLst>
          </p:cNvPr>
          <p:cNvSpPr txBox="1"/>
          <p:nvPr/>
        </p:nvSpPr>
        <p:spPr>
          <a:xfrm>
            <a:off x="7083002" y="3290499"/>
            <a:ext cx="766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Manifold</a:t>
            </a: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21065E0E-A23A-6B2F-AFD7-38AAF86FEC88}"/>
              </a:ext>
            </a:extLst>
          </p:cNvPr>
          <p:cNvSpPr/>
          <p:nvPr/>
        </p:nvSpPr>
        <p:spPr>
          <a:xfrm>
            <a:off x="4428226" y="4197834"/>
            <a:ext cx="70452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CF42327-4622-1B62-6BCA-02137CF0CA34}"/>
              </a:ext>
            </a:extLst>
          </p:cNvPr>
          <p:cNvSpPr/>
          <p:nvPr/>
        </p:nvSpPr>
        <p:spPr>
          <a:xfrm>
            <a:off x="4678392" y="4197834"/>
            <a:ext cx="70452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17980614-1A78-9D17-3788-FF7B34056901}"/>
              </a:ext>
            </a:extLst>
          </p:cNvPr>
          <p:cNvSpPr/>
          <p:nvPr/>
        </p:nvSpPr>
        <p:spPr>
          <a:xfrm>
            <a:off x="4912025" y="4191440"/>
            <a:ext cx="70452" cy="4571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6E6236B7-A207-B062-2E9E-E05F0D08027E}"/>
              </a:ext>
            </a:extLst>
          </p:cNvPr>
          <p:cNvSpPr/>
          <p:nvPr/>
        </p:nvSpPr>
        <p:spPr>
          <a:xfrm rot="5400000">
            <a:off x="4365702" y="3708828"/>
            <a:ext cx="176183" cy="2864559"/>
          </a:xfrm>
          <a:prstGeom prst="rightBrace">
            <a:avLst>
              <a:gd name="adj1" fmla="val 8333"/>
              <a:gd name="adj2" fmla="val 518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D7FA61-D1ED-D02B-F20E-939DE702BFDC}"/>
              </a:ext>
            </a:extLst>
          </p:cNvPr>
          <p:cNvSpPr txBox="1"/>
          <p:nvPr/>
        </p:nvSpPr>
        <p:spPr>
          <a:xfrm>
            <a:off x="3804966" y="5265133"/>
            <a:ext cx="1673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Waterspouts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D5CC47-558E-5375-2DE4-D6C6DC30C611}"/>
              </a:ext>
            </a:extLst>
          </p:cNvPr>
          <p:cNvSpPr txBox="1"/>
          <p:nvPr/>
        </p:nvSpPr>
        <p:spPr>
          <a:xfrm>
            <a:off x="8142366" y="1767302"/>
            <a:ext cx="36758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Master Solenoid is controlled directly by the input power.  If the power dies, water is shut off.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pressure is controlled by the Ball Valve.  This means all waterspouts are supplied the same pressure at the same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pipes from the supply to the channel solenoids are 1/2-inch PVC.  Tubes are used after the channel solenoids.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F135AB-674C-3F5B-F3A8-5E560613BBD4}"/>
              </a:ext>
            </a:extLst>
          </p:cNvPr>
          <p:cNvSpPr txBox="1"/>
          <p:nvPr/>
        </p:nvSpPr>
        <p:spPr>
          <a:xfrm>
            <a:off x="1829378" y="2352332"/>
            <a:ext cx="77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Water Supply</a:t>
            </a:r>
          </a:p>
        </p:txBody>
      </p:sp>
    </p:spTree>
    <p:extLst>
      <p:ext uri="{BB962C8B-B14F-4D97-AF65-F5344CB8AC3E}">
        <p14:creationId xmlns:p14="http://schemas.microsoft.com/office/powerpoint/2010/main" val="12749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FFA37-0B63-FCB4-29CC-61D36A50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39957-D362-F849-79CF-09B487F68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water accumulates (from a leak or rain) in the bottom of the vault, it has no-where to go.</a:t>
            </a:r>
          </a:p>
          <a:p>
            <a:r>
              <a:rPr lang="en-US" dirty="0"/>
              <a:t>If accumulated water rises too high, it can destroy the machinery in the vault.</a:t>
            </a:r>
          </a:p>
          <a:p>
            <a:r>
              <a:rPr lang="en-US" dirty="0"/>
              <a:t>To mitigate against this, a battery powered water sensor has been installed.  If more than about 1 inch of water accumulates, the sensor will emit a loud </a:t>
            </a:r>
            <a:r>
              <a:rPr lang="en-US" dirty="0" err="1"/>
              <a:t>twerping</a:t>
            </a:r>
            <a:r>
              <a:rPr lang="en-US" dirty="0"/>
              <a:t> sound.</a:t>
            </a:r>
          </a:p>
          <a:p>
            <a:r>
              <a:rPr lang="en-US" dirty="0"/>
              <a:t>To clear the water, enable the sump pump by turning on the system.</a:t>
            </a:r>
          </a:p>
        </p:txBody>
      </p:sp>
    </p:spTree>
    <p:extLst>
      <p:ext uri="{BB962C8B-B14F-4D97-AF65-F5344CB8AC3E}">
        <p14:creationId xmlns:p14="http://schemas.microsoft.com/office/powerpoint/2010/main" val="1538883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E267-A9FE-A58B-027C-32223912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2D97-D6DC-0C0E-048A-15B4AB852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Using Raspberry Pi 5</a:t>
            </a:r>
          </a:p>
          <a:p>
            <a:r>
              <a:rPr lang="en-US" sz="2400" dirty="0"/>
              <a:t>Installed “Raspberry Pi OS with Desktop” – version 6.6, Debian 12</a:t>
            </a:r>
          </a:p>
          <a:p>
            <a:r>
              <a:rPr lang="en-US" sz="2400" dirty="0"/>
              <a:t>Comes with Python 3.11.2</a:t>
            </a:r>
          </a:p>
          <a:p>
            <a:r>
              <a:rPr lang="en-US" sz="2400" dirty="0"/>
              <a:t>Added 192.168.3.23 to DCHP Reservations in beach house router.</a:t>
            </a:r>
          </a:p>
          <a:p>
            <a:r>
              <a:rPr lang="en-US" sz="2400" dirty="0"/>
              <a:t>Host name of pi is “</a:t>
            </a:r>
            <a:r>
              <a:rPr lang="en-US" sz="2400" dirty="0" err="1"/>
              <a:t>SplashVault</a:t>
            </a:r>
            <a:r>
              <a:rPr lang="en-US" sz="2400" dirty="0"/>
              <a:t>”</a:t>
            </a:r>
          </a:p>
          <a:p>
            <a:r>
              <a:rPr lang="en-US" sz="2400" dirty="0"/>
              <a:t>Used “splash” and pw “</a:t>
            </a:r>
            <a:r>
              <a:rPr lang="en-US" sz="2400" dirty="0" err="1"/>
              <a:t>hockeypuck</a:t>
            </a:r>
            <a:r>
              <a:rPr lang="en-US" sz="2400" dirty="0"/>
              <a:t>” as main account in Raspberry.</a:t>
            </a:r>
          </a:p>
          <a:p>
            <a:r>
              <a:rPr lang="en-US" sz="2400" dirty="0"/>
              <a:t>Enabled SSH.  Did this by using ssh-keygen on Windows, and coping the .pub file to </a:t>
            </a:r>
            <a:r>
              <a:rPr lang="en-US" sz="2400" dirty="0" err="1"/>
              <a:t>authorized_keys</a:t>
            </a:r>
            <a:r>
              <a:rPr lang="en-US" sz="2400" dirty="0"/>
              <a:t> on pi. </a:t>
            </a:r>
          </a:p>
          <a:p>
            <a:r>
              <a:rPr lang="en-US" sz="2400" dirty="0"/>
              <a:t>Able to SSH into pi with “ssh </a:t>
            </a:r>
            <a:r>
              <a:rPr lang="en-US" sz="2400" dirty="0">
                <a:hlinkClick r:id="rId2"/>
              </a:rPr>
              <a:t>splash@192.168.3.23</a:t>
            </a:r>
            <a:r>
              <a:rPr lang="en-US" sz="2400" dirty="0"/>
              <a:t>”</a:t>
            </a:r>
          </a:p>
          <a:p>
            <a:r>
              <a:rPr lang="en-US" sz="2400" dirty="0"/>
              <a:t>Did more configurations, so now able to SSH from my office computer with just: </a:t>
            </a:r>
          </a:p>
          <a:p>
            <a:pPr marL="457200" lvl="1" indent="0">
              <a:buNone/>
            </a:pPr>
            <a:r>
              <a:rPr lang="en-US" sz="2000" dirty="0"/>
              <a:t>ssh </a:t>
            </a:r>
            <a:r>
              <a:rPr lang="en-US" sz="2000" dirty="0" err="1"/>
              <a:t>splash@SplashVault</a:t>
            </a:r>
            <a:r>
              <a:rPr lang="en-US" sz="2000" dirty="0"/>
              <a:t>   (no password necessary)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492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6F928F91-135D-D15F-F3FB-ACD6CD1B88CB}"/>
              </a:ext>
            </a:extLst>
          </p:cNvPr>
          <p:cNvSpPr txBox="1"/>
          <p:nvPr/>
        </p:nvSpPr>
        <p:spPr>
          <a:xfrm>
            <a:off x="6296386" y="3472601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F6C25-9211-553B-A14C-0B46307C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Pi Pico (RP2040) to Read Pressure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D1C1-427D-6B1D-A949-F8173EC01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Micro Python.  Editor: Thorny.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3CD8D0-EEE9-1A34-0E06-8CA3DD2EEC97}"/>
              </a:ext>
            </a:extLst>
          </p:cNvPr>
          <p:cNvSpPr/>
          <p:nvPr/>
        </p:nvSpPr>
        <p:spPr>
          <a:xfrm>
            <a:off x="5007093" y="3352800"/>
            <a:ext cx="1213449" cy="25706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8B81A8-9ACB-1BDE-7D5B-9A2EFD999A1B}"/>
              </a:ext>
            </a:extLst>
          </p:cNvPr>
          <p:cNvCxnSpPr>
            <a:cxnSpLocks/>
          </p:cNvCxnSpPr>
          <p:nvPr/>
        </p:nvCxnSpPr>
        <p:spPr>
          <a:xfrm flipV="1">
            <a:off x="6234023" y="3685690"/>
            <a:ext cx="437072" cy="6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114C0-1339-6109-3E4A-021733EEFD02}"/>
              </a:ext>
            </a:extLst>
          </p:cNvPr>
          <p:cNvCxnSpPr>
            <a:cxnSpLocks/>
          </p:cNvCxnSpPr>
          <p:nvPr/>
        </p:nvCxnSpPr>
        <p:spPr>
          <a:xfrm>
            <a:off x="6774611" y="3588589"/>
            <a:ext cx="0" cy="2012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CD8BC-D51B-926D-6CED-1504241966DF}"/>
              </a:ext>
            </a:extLst>
          </p:cNvPr>
          <p:cNvCxnSpPr>
            <a:cxnSpLocks/>
          </p:cNvCxnSpPr>
          <p:nvPr/>
        </p:nvCxnSpPr>
        <p:spPr>
          <a:xfrm>
            <a:off x="6671095" y="3687792"/>
            <a:ext cx="103516" cy="102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BC5250-37FC-691B-43B8-2738E983D7A1}"/>
              </a:ext>
            </a:extLst>
          </p:cNvPr>
          <p:cNvCxnSpPr>
            <a:cxnSpLocks/>
          </p:cNvCxnSpPr>
          <p:nvPr/>
        </p:nvCxnSpPr>
        <p:spPr>
          <a:xfrm flipV="1">
            <a:off x="6659594" y="3588589"/>
            <a:ext cx="115017" cy="97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E7EC76-DD3C-BDDD-7770-621357EB4CBA}"/>
              </a:ext>
            </a:extLst>
          </p:cNvPr>
          <p:cNvCxnSpPr>
            <a:cxnSpLocks/>
          </p:cNvCxnSpPr>
          <p:nvPr/>
        </p:nvCxnSpPr>
        <p:spPr>
          <a:xfrm flipV="1">
            <a:off x="6774611" y="3685689"/>
            <a:ext cx="6096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211742-4ABE-86AF-148B-1CEBB1D37EFF}"/>
              </a:ext>
            </a:extLst>
          </p:cNvPr>
          <p:cNvCxnSpPr>
            <a:cxnSpLocks/>
          </p:cNvCxnSpPr>
          <p:nvPr/>
        </p:nvCxnSpPr>
        <p:spPr>
          <a:xfrm>
            <a:off x="6673970" y="3603406"/>
            <a:ext cx="0" cy="164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B818E9-4AA5-2155-A6F3-E15A5C1BBF2B}"/>
              </a:ext>
            </a:extLst>
          </p:cNvPr>
          <p:cNvSpPr txBox="1"/>
          <p:nvPr/>
        </p:nvSpPr>
        <p:spPr>
          <a:xfrm>
            <a:off x="6222117" y="3648994"/>
            <a:ext cx="4892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VSYS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9E0D3-7C88-41DF-6556-CF1C48D8C37D}"/>
              </a:ext>
            </a:extLst>
          </p:cNvPr>
          <p:cNvSpPr txBox="1"/>
          <p:nvPr/>
        </p:nvSpPr>
        <p:spPr>
          <a:xfrm>
            <a:off x="4382428" y="3485667"/>
            <a:ext cx="6495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GP0  TX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0A6464-5B3D-F804-8DDF-817064278016}"/>
              </a:ext>
            </a:extLst>
          </p:cNvPr>
          <p:cNvSpPr txBox="1"/>
          <p:nvPr/>
        </p:nvSpPr>
        <p:spPr>
          <a:xfrm>
            <a:off x="4384328" y="3788314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GP1  RX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7CA4D1-DCFD-5C8D-C78D-234740EF31C0}"/>
              </a:ext>
            </a:extLst>
          </p:cNvPr>
          <p:cNvSpPr/>
          <p:nvPr/>
        </p:nvSpPr>
        <p:spPr>
          <a:xfrm>
            <a:off x="3342221" y="3611593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2.2K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1E4BEA-9BC3-0468-74C9-2A37F01F0BD6}"/>
              </a:ext>
            </a:extLst>
          </p:cNvPr>
          <p:cNvSpPr/>
          <p:nvPr/>
        </p:nvSpPr>
        <p:spPr>
          <a:xfrm>
            <a:off x="3346925" y="3918831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2.2K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11B206-9312-4DE1-FCCE-6CBEC355AE64}"/>
              </a:ext>
            </a:extLst>
          </p:cNvPr>
          <p:cNvSpPr/>
          <p:nvPr/>
        </p:nvSpPr>
        <p:spPr>
          <a:xfrm>
            <a:off x="8866722" y="4089801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2.2K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16071D-BCF2-6327-770D-6256EE0F1624}"/>
              </a:ext>
            </a:extLst>
          </p:cNvPr>
          <p:cNvSpPr/>
          <p:nvPr/>
        </p:nvSpPr>
        <p:spPr>
          <a:xfrm>
            <a:off x="8866722" y="4363366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2.2K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59DD51-ACE2-6B69-1FA3-9D5DBA7E86D4}"/>
              </a:ext>
            </a:extLst>
          </p:cNvPr>
          <p:cNvSpPr/>
          <p:nvPr/>
        </p:nvSpPr>
        <p:spPr>
          <a:xfrm rot="5400000">
            <a:off x="7648753" y="4965972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4.7K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C35AF2-2A05-1F54-63DC-AB5E35C2A4F1}"/>
              </a:ext>
            </a:extLst>
          </p:cNvPr>
          <p:cNvSpPr/>
          <p:nvPr/>
        </p:nvSpPr>
        <p:spPr>
          <a:xfrm rot="5400000">
            <a:off x="8064810" y="4965972"/>
            <a:ext cx="690114" cy="178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4.7K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843A0F-94CE-E81D-BF06-343F0F348842}"/>
              </a:ext>
            </a:extLst>
          </p:cNvPr>
          <p:cNvSpPr txBox="1"/>
          <p:nvPr/>
        </p:nvSpPr>
        <p:spPr>
          <a:xfrm>
            <a:off x="7345116" y="348795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4DA2C7-931D-7812-5FD4-88DE58310BF2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4032335" y="3700732"/>
            <a:ext cx="97995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4ACE7CE-D8E7-1872-29E0-987412B383DE}"/>
              </a:ext>
            </a:extLst>
          </p:cNvPr>
          <p:cNvCxnSpPr>
            <a:cxnSpLocks/>
          </p:cNvCxnSpPr>
          <p:nvPr/>
        </p:nvCxnSpPr>
        <p:spPr>
          <a:xfrm flipV="1">
            <a:off x="4039919" y="4007970"/>
            <a:ext cx="97995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DF3A348-18CE-C099-1160-AAFF6EC2F503}"/>
              </a:ext>
            </a:extLst>
          </p:cNvPr>
          <p:cNvCxnSpPr>
            <a:cxnSpLocks/>
          </p:cNvCxnSpPr>
          <p:nvPr/>
        </p:nvCxnSpPr>
        <p:spPr>
          <a:xfrm flipV="1">
            <a:off x="2360913" y="4007970"/>
            <a:ext cx="97995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F7268AC-B7C2-46C6-2F91-48CFB4420F5D}"/>
              </a:ext>
            </a:extLst>
          </p:cNvPr>
          <p:cNvCxnSpPr>
            <a:cxnSpLocks/>
          </p:cNvCxnSpPr>
          <p:nvPr/>
        </p:nvCxnSpPr>
        <p:spPr>
          <a:xfrm flipV="1">
            <a:off x="2360696" y="3700732"/>
            <a:ext cx="97995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2891FBA-59F2-3329-1D20-C4E1DA655112}"/>
              </a:ext>
            </a:extLst>
          </p:cNvPr>
          <p:cNvCxnSpPr>
            <a:cxnSpLocks/>
          </p:cNvCxnSpPr>
          <p:nvPr/>
        </p:nvCxnSpPr>
        <p:spPr>
          <a:xfrm flipV="1">
            <a:off x="2360696" y="4315208"/>
            <a:ext cx="265917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FAEB9BE-4657-FB47-0012-50E6763AE471}"/>
              </a:ext>
            </a:extLst>
          </p:cNvPr>
          <p:cNvSpPr txBox="1"/>
          <p:nvPr/>
        </p:nvSpPr>
        <p:spPr>
          <a:xfrm>
            <a:off x="4434021" y="4099111"/>
            <a:ext cx="567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GND 3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DE604B3-B356-1778-B519-C5756DE96FD1}"/>
              </a:ext>
            </a:extLst>
          </p:cNvPr>
          <p:cNvCxnSpPr>
            <a:cxnSpLocks/>
          </p:cNvCxnSpPr>
          <p:nvPr/>
        </p:nvCxnSpPr>
        <p:spPr>
          <a:xfrm flipV="1">
            <a:off x="6207549" y="4193713"/>
            <a:ext cx="265917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25BA84-62F7-71FD-921B-C26C7D96DD14}"/>
              </a:ext>
            </a:extLst>
          </p:cNvPr>
          <p:cNvSpPr txBox="1"/>
          <p:nvPr/>
        </p:nvSpPr>
        <p:spPr>
          <a:xfrm>
            <a:off x="6246441" y="3985501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GP27 ADC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2620CF-8F3B-3E66-4DDA-79F21F0F4E90}"/>
              </a:ext>
            </a:extLst>
          </p:cNvPr>
          <p:cNvCxnSpPr>
            <a:cxnSpLocks/>
          </p:cNvCxnSpPr>
          <p:nvPr/>
        </p:nvCxnSpPr>
        <p:spPr>
          <a:xfrm flipV="1">
            <a:off x="6207549" y="4454169"/>
            <a:ext cx="2659173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9078927-0B14-1F38-6CEF-151AB22DD4D6}"/>
              </a:ext>
            </a:extLst>
          </p:cNvPr>
          <p:cNvSpPr txBox="1"/>
          <p:nvPr/>
        </p:nvSpPr>
        <p:spPr>
          <a:xfrm>
            <a:off x="6246441" y="4247396"/>
            <a:ext cx="8226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GP26 ADC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21ABB79-70DC-AF94-F23B-7B907DD922BC}"/>
              </a:ext>
            </a:extLst>
          </p:cNvPr>
          <p:cNvCxnSpPr>
            <a:cxnSpLocks/>
            <a:endCxn id="62" idx="1"/>
          </p:cNvCxnSpPr>
          <p:nvPr/>
        </p:nvCxnSpPr>
        <p:spPr>
          <a:xfrm flipH="1">
            <a:off x="7993810" y="4193713"/>
            <a:ext cx="1" cy="516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093E9F1-BF1A-2753-6266-8A5E4D50CC9B}"/>
              </a:ext>
            </a:extLst>
          </p:cNvPr>
          <p:cNvCxnSpPr>
            <a:cxnSpLocks/>
          </p:cNvCxnSpPr>
          <p:nvPr/>
        </p:nvCxnSpPr>
        <p:spPr>
          <a:xfrm>
            <a:off x="8402266" y="4451884"/>
            <a:ext cx="0" cy="253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1088E129-7A48-E78F-8459-4B03B069A8CD}"/>
              </a:ext>
            </a:extLst>
          </p:cNvPr>
          <p:cNvSpPr/>
          <p:nvPr/>
        </p:nvSpPr>
        <p:spPr>
          <a:xfrm>
            <a:off x="7993810" y="4167769"/>
            <a:ext cx="64493" cy="5188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E9EB56E3-4D2B-B476-7196-5C0B144C98F8}"/>
              </a:ext>
            </a:extLst>
          </p:cNvPr>
          <p:cNvSpPr/>
          <p:nvPr/>
        </p:nvSpPr>
        <p:spPr>
          <a:xfrm>
            <a:off x="8365773" y="4428226"/>
            <a:ext cx="64493" cy="5188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DC030B-89A0-0E11-9DDE-7473EEA4258C}"/>
              </a:ext>
            </a:extLst>
          </p:cNvPr>
          <p:cNvCxnSpPr>
            <a:cxnSpLocks/>
          </p:cNvCxnSpPr>
          <p:nvPr/>
        </p:nvCxnSpPr>
        <p:spPr>
          <a:xfrm flipH="1">
            <a:off x="7993810" y="5397882"/>
            <a:ext cx="2431" cy="167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50AA4C-4DA4-BFCC-05B9-68B22932BEFC}"/>
              </a:ext>
            </a:extLst>
          </p:cNvPr>
          <p:cNvCxnSpPr>
            <a:cxnSpLocks/>
          </p:cNvCxnSpPr>
          <p:nvPr/>
        </p:nvCxnSpPr>
        <p:spPr>
          <a:xfrm>
            <a:off x="8398020" y="5407130"/>
            <a:ext cx="0" cy="3265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E937A8-6B23-96DB-D2AE-EB839E0588C9}"/>
              </a:ext>
            </a:extLst>
          </p:cNvPr>
          <p:cNvCxnSpPr>
            <a:cxnSpLocks/>
          </p:cNvCxnSpPr>
          <p:nvPr/>
        </p:nvCxnSpPr>
        <p:spPr>
          <a:xfrm flipV="1">
            <a:off x="6234023" y="4886016"/>
            <a:ext cx="1415648" cy="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28ACC21-BE2A-A559-34E2-9B600715D74A}"/>
              </a:ext>
            </a:extLst>
          </p:cNvPr>
          <p:cNvSpPr txBox="1"/>
          <p:nvPr/>
        </p:nvSpPr>
        <p:spPr>
          <a:xfrm>
            <a:off x="6218732" y="4627692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GND 33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48B6124-95C4-D107-CC31-28AA82B72E53}"/>
              </a:ext>
            </a:extLst>
          </p:cNvPr>
          <p:cNvCxnSpPr>
            <a:cxnSpLocks/>
          </p:cNvCxnSpPr>
          <p:nvPr/>
        </p:nvCxnSpPr>
        <p:spPr>
          <a:xfrm>
            <a:off x="7638169" y="4894168"/>
            <a:ext cx="11502" cy="6716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ight Brace 95">
            <a:extLst>
              <a:ext uri="{FF2B5EF4-FFF2-40B4-BE49-F238E27FC236}">
                <a16:creationId xmlns:a16="http://schemas.microsoft.com/office/drawing/2014/main" id="{F70BE116-DDB8-C1FC-3F2B-FDB20FD5F56E}"/>
              </a:ext>
            </a:extLst>
          </p:cNvPr>
          <p:cNvSpPr/>
          <p:nvPr/>
        </p:nvSpPr>
        <p:spPr>
          <a:xfrm rot="10800000">
            <a:off x="2093510" y="3537484"/>
            <a:ext cx="155448" cy="9144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1AEC54-2AF1-1F23-C502-06057F09CBB7}"/>
              </a:ext>
            </a:extLst>
          </p:cNvPr>
          <p:cNvSpPr txBox="1"/>
          <p:nvPr/>
        </p:nvSpPr>
        <p:spPr>
          <a:xfrm>
            <a:off x="1437836" y="3816628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Pi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93FA256-B8DF-482D-07EE-854A89FAA6E8}"/>
              </a:ext>
            </a:extLst>
          </p:cNvPr>
          <p:cNvSpPr txBox="1"/>
          <p:nvPr/>
        </p:nvSpPr>
        <p:spPr>
          <a:xfrm>
            <a:off x="7917663" y="594698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20670D-AE5B-E6E4-7196-A44C9AE44247}"/>
              </a:ext>
            </a:extLst>
          </p:cNvPr>
          <p:cNvCxnSpPr>
            <a:cxnSpLocks/>
          </p:cNvCxnSpPr>
          <p:nvPr/>
        </p:nvCxnSpPr>
        <p:spPr>
          <a:xfrm>
            <a:off x="9556836" y="4185960"/>
            <a:ext cx="491705" cy="4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B3586D7-4FE4-0F92-E4B5-8CEC9D27C7B3}"/>
              </a:ext>
            </a:extLst>
          </p:cNvPr>
          <p:cNvCxnSpPr>
            <a:cxnSpLocks/>
          </p:cNvCxnSpPr>
          <p:nvPr/>
        </p:nvCxnSpPr>
        <p:spPr>
          <a:xfrm>
            <a:off x="9556836" y="4451884"/>
            <a:ext cx="491705" cy="4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81138E9C-AB17-1431-DBFB-B2B5931B1286}"/>
              </a:ext>
            </a:extLst>
          </p:cNvPr>
          <p:cNvSpPr/>
          <p:nvPr/>
        </p:nvSpPr>
        <p:spPr>
          <a:xfrm>
            <a:off x="10117775" y="4044112"/>
            <a:ext cx="110104" cy="5163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1BAB705-C4B4-D5DB-0054-9671CFC61A9D}"/>
              </a:ext>
            </a:extLst>
          </p:cNvPr>
          <p:cNvSpPr txBox="1"/>
          <p:nvPr/>
        </p:nvSpPr>
        <p:spPr>
          <a:xfrm>
            <a:off x="10227879" y="3927793"/>
            <a:ext cx="1059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  <a:p>
            <a:r>
              <a:rPr lang="en-US" dirty="0"/>
              <a:t>Pressure</a:t>
            </a:r>
          </a:p>
          <a:p>
            <a:r>
              <a:rPr lang="en-US" dirty="0"/>
              <a:t>Sensors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D9FF071-A52F-E903-578C-F5D691854DFF}"/>
              </a:ext>
            </a:extLst>
          </p:cNvPr>
          <p:cNvCxnSpPr>
            <a:cxnSpLocks/>
          </p:cNvCxnSpPr>
          <p:nvPr/>
        </p:nvCxnSpPr>
        <p:spPr>
          <a:xfrm>
            <a:off x="7638169" y="5565786"/>
            <a:ext cx="3556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5E2A508-55A3-7226-B559-BD6D874DDA25}"/>
              </a:ext>
            </a:extLst>
          </p:cNvPr>
          <p:cNvCxnSpPr>
            <a:cxnSpLocks/>
          </p:cNvCxnSpPr>
          <p:nvPr/>
        </p:nvCxnSpPr>
        <p:spPr>
          <a:xfrm>
            <a:off x="6246441" y="5164937"/>
            <a:ext cx="1195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B68BD79-291F-1989-9F14-FF04F56FB020}"/>
              </a:ext>
            </a:extLst>
          </p:cNvPr>
          <p:cNvSpPr txBox="1"/>
          <p:nvPr/>
        </p:nvSpPr>
        <p:spPr>
          <a:xfrm>
            <a:off x="6219763" y="4944453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GND 28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9BE9909-8B17-17C3-80ED-E09C87B61218}"/>
              </a:ext>
            </a:extLst>
          </p:cNvPr>
          <p:cNvCxnSpPr>
            <a:cxnSpLocks/>
          </p:cNvCxnSpPr>
          <p:nvPr/>
        </p:nvCxnSpPr>
        <p:spPr>
          <a:xfrm>
            <a:off x="7446239" y="5164937"/>
            <a:ext cx="0" cy="5687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5227908-8B07-D771-A132-E21A0FCF301F}"/>
              </a:ext>
            </a:extLst>
          </p:cNvPr>
          <p:cNvCxnSpPr>
            <a:cxnSpLocks/>
          </p:cNvCxnSpPr>
          <p:nvPr/>
        </p:nvCxnSpPr>
        <p:spPr>
          <a:xfrm>
            <a:off x="7441721" y="5733691"/>
            <a:ext cx="956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49B602E-59CD-C823-BE42-870D36F015C8}"/>
              </a:ext>
            </a:extLst>
          </p:cNvPr>
          <p:cNvCxnSpPr>
            <a:cxnSpLocks/>
          </p:cNvCxnSpPr>
          <p:nvPr/>
        </p:nvCxnSpPr>
        <p:spPr>
          <a:xfrm>
            <a:off x="6218732" y="5565786"/>
            <a:ext cx="850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AE5356F-1871-BC95-CDF3-FD918E788A08}"/>
              </a:ext>
            </a:extLst>
          </p:cNvPr>
          <p:cNvSpPr txBox="1"/>
          <p:nvPr/>
        </p:nvSpPr>
        <p:spPr>
          <a:xfrm>
            <a:off x="6207549" y="5337426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 GND 23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2714FA6-DF98-8206-6418-9CD847F9F098}"/>
              </a:ext>
            </a:extLst>
          </p:cNvPr>
          <p:cNvCxnSpPr>
            <a:cxnSpLocks/>
          </p:cNvCxnSpPr>
          <p:nvPr/>
        </p:nvCxnSpPr>
        <p:spPr>
          <a:xfrm>
            <a:off x="7069102" y="5565786"/>
            <a:ext cx="0" cy="5687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6C849CE-305C-3F26-E843-8BEFC2EEA217}"/>
              </a:ext>
            </a:extLst>
          </p:cNvPr>
          <p:cNvCxnSpPr>
            <a:cxnSpLocks/>
          </p:cNvCxnSpPr>
          <p:nvPr/>
        </p:nvCxnSpPr>
        <p:spPr>
          <a:xfrm>
            <a:off x="7079411" y="6134540"/>
            <a:ext cx="850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19557</TotalTime>
  <Words>1123</Words>
  <Application>Microsoft Office PowerPoint</Application>
  <PresentationFormat>Widescreen</PresentationFormat>
  <Paragraphs>181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Splash Pad Controller Notes</vt:lpstr>
      <vt:lpstr>Rebuilding The Vault Machinery</vt:lpstr>
      <vt:lpstr>Splash Pad Layout</vt:lpstr>
      <vt:lpstr>Power Control</vt:lpstr>
      <vt:lpstr>ON / OFF Control</vt:lpstr>
      <vt:lpstr>System Diagram</vt:lpstr>
      <vt:lpstr>Water Sensor </vt:lpstr>
      <vt:lpstr>Raspberry Pi Setup</vt:lpstr>
      <vt:lpstr>Using Pi Pico (RP2040) to Read Pressure Sensors</vt:lpstr>
      <vt:lpstr>Pressure Sensor</vt:lpstr>
      <vt:lpstr>Code in Pico for Pressure Sensors</vt:lpstr>
      <vt:lpstr>Raspberry Pi 5   Pinout Diagram</vt:lpstr>
      <vt:lpstr>Pico Pinout</vt:lpstr>
      <vt:lpstr>Power Connections</vt:lpstr>
      <vt:lpstr>DB25 Connections</vt:lpstr>
      <vt:lpstr>Raspberry Pi GPIO  Connections</vt:lpstr>
      <vt:lpstr>Relay Module Schematic</vt:lpstr>
      <vt:lpstr>Power Conversion in Splash Controller Box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Dalbert Brandon</dc:creator>
  <cp:lastModifiedBy>Dalbert Brandon</cp:lastModifiedBy>
  <cp:revision>9</cp:revision>
  <cp:lastPrinted>2024-08-24T15:20:45Z</cp:lastPrinted>
  <dcterms:created xsi:type="dcterms:W3CDTF">2024-08-13T15:57:42Z</dcterms:created>
  <dcterms:modified xsi:type="dcterms:W3CDTF">2024-08-29T14:51:22Z</dcterms:modified>
</cp:coreProperties>
</file>